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4" r:id="rId9"/>
    <p:sldId id="265" r:id="rId10"/>
    <p:sldId id="266" r:id="rId11"/>
    <p:sldId id="261" r:id="rId12"/>
    <p:sldId id="262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1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85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83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7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6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8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8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3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7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1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AA65-9A1B-434F-92F9-ED147D74AA9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3A8B6E-EB23-432F-A529-BB6712F41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526" y="2139465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Проект 1701022-</a:t>
            </a:r>
            <a:r>
              <a:rPr lang="en-US" sz="3600" b="1" dirty="0" smtClean="0">
                <a:solidFill>
                  <a:srgbClr val="00B050"/>
                </a:solidFill>
              </a:rPr>
              <a:t>KS</a:t>
            </a:r>
            <a:r>
              <a:rPr lang="ru-RU" sz="3600" b="1" dirty="0" smtClean="0">
                <a:solidFill>
                  <a:srgbClr val="00B050"/>
                </a:solidFill>
              </a:rPr>
              <a:t>1031: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«Благополучная окружающая среда и чистые водные пути в голубое Балтийское море» - ЛУГА-БАЛТ 2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063" y="4684481"/>
            <a:ext cx="9144000" cy="11014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Программа приграничного сотрудничества «Юго-Восточная Финляндия – Россия» на 2014-2020 </a:t>
            </a:r>
            <a:r>
              <a:rPr lang="ru-RU" sz="2000" dirty="0" err="1" smtClean="0"/>
              <a:t>г.г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r="7865"/>
          <a:stretch/>
        </p:blipFill>
        <p:spPr bwMode="auto">
          <a:xfrm>
            <a:off x="2872539" y="285964"/>
            <a:ext cx="2190750" cy="1696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3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8139" r="8074"/>
          <a:stretch/>
        </p:blipFill>
        <p:spPr bwMode="auto">
          <a:xfrm>
            <a:off x="8195511" y="1489257"/>
            <a:ext cx="3272590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63" y="169273"/>
            <a:ext cx="4704348" cy="12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1368"/>
          </a:xfrm>
        </p:spPr>
        <p:txBody>
          <a:bodyPr>
            <a:normAutofit/>
          </a:bodyPr>
          <a:lstStyle/>
          <a:p>
            <a:r>
              <a:rPr lang="ru-RU" sz="2800" b="1" dirty="0"/>
              <a:t>Ожидаемые результаты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0969"/>
            <a:ext cx="8596668" cy="53540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Повышение экологической грамотности и активности населения пилотных территорий </a:t>
            </a:r>
            <a:r>
              <a:rPr lang="ru-RU" dirty="0" smtClean="0"/>
              <a:t>путем </a:t>
            </a:r>
            <a:r>
              <a:rPr lang="ru-RU" dirty="0"/>
              <a:t>создания устойчивых образовательных структур;</a:t>
            </a:r>
          </a:p>
          <a:p>
            <a:r>
              <a:rPr lang="ru-RU" dirty="0"/>
              <a:t>2. Создание условий для вовлечения широких слоев населения в активную экологическую деятельность путем проведения регулярных образовательных мероприятий и объединяющих событий;</a:t>
            </a:r>
          </a:p>
          <a:p>
            <a:r>
              <a:rPr lang="ru-RU" dirty="0"/>
              <a:t>3. Создание условий для формирования объединенного общественного экологического движения в </a:t>
            </a:r>
            <a:r>
              <a:rPr lang="ru-RU" dirty="0" err="1"/>
              <a:t>Лужском</a:t>
            </a:r>
            <a:r>
              <a:rPr lang="ru-RU" dirty="0"/>
              <a:t> районе;</a:t>
            </a:r>
          </a:p>
          <a:p>
            <a:r>
              <a:rPr lang="ru-RU" dirty="0"/>
              <a:t>4. Активизация экологического сотрудничества между муниципальными и общественными структурами на пилотных территориях России и Финляндии; интеграция экологического опыта и усилий различных целевых групп;</a:t>
            </a:r>
          </a:p>
          <a:p>
            <a:r>
              <a:rPr lang="ru-RU" dirty="0"/>
              <a:t>5. Определение общей системы методов, параметров и индикаторов, приемлемой для эффективного российско-финского сотрудничества в сфере экологии водных объектов;</a:t>
            </a:r>
          </a:p>
          <a:p>
            <a:r>
              <a:rPr lang="ru-RU" dirty="0"/>
              <a:t>6. Снижение поступления питательных веществ в водные объекты на пилотных участках повышенной экологической нагрузки;</a:t>
            </a:r>
          </a:p>
          <a:p>
            <a:r>
              <a:rPr lang="ru-RU" dirty="0"/>
              <a:t>7. Создание условий для широкого распространения результатов проекта путем обеспечения доступности базы данных, модельных объектов и актуальных учебно-методических материалов;</a:t>
            </a:r>
          </a:p>
          <a:p>
            <a:r>
              <a:rPr lang="ru-RU" dirty="0"/>
              <a:t>8. Создание условий для здорового отдыха у водных объектов в г. Луга и ГП Толмачево.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4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Ожидаемые основные продукты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/>
          <a:lstStyle/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2400" dirty="0" err="1"/>
              <a:t>Лужский</a:t>
            </a:r>
            <a:r>
              <a:rPr lang="ru-RU" sz="2400" dirty="0"/>
              <a:t> общественный информационный экологический </a:t>
            </a:r>
            <a:r>
              <a:rPr lang="ru-RU" sz="2400" dirty="0" smtClean="0"/>
              <a:t>центр </a:t>
            </a:r>
          </a:p>
          <a:p>
            <a:pPr marL="0" lvl="0" indent="0">
              <a:buNone/>
            </a:pPr>
            <a:r>
              <a:rPr lang="ru-RU" sz="2400" dirty="0" smtClean="0"/>
              <a:t>с Экологическим информационным порталом</a:t>
            </a:r>
            <a:endParaRPr lang="ru-RU" sz="2400" dirty="0"/>
          </a:p>
          <a:p>
            <a:pPr lvl="0"/>
            <a:r>
              <a:rPr lang="ru-RU" sz="2400" dirty="0" smtClean="0"/>
              <a:t>Семь </a:t>
            </a:r>
            <a:r>
              <a:rPr lang="ru-RU" sz="2400" dirty="0"/>
              <a:t>молодежных экологических </a:t>
            </a:r>
            <a:r>
              <a:rPr lang="ru-RU" sz="2400" dirty="0" smtClean="0"/>
              <a:t>групп;</a:t>
            </a:r>
            <a:endParaRPr lang="ru-RU" sz="2400" dirty="0"/>
          </a:p>
          <a:p>
            <a:pPr lvl="0"/>
            <a:r>
              <a:rPr lang="ru-RU" sz="2400" dirty="0"/>
              <a:t>Методика оценки стока питательных веществ с сельских территорий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Экологическая карта </a:t>
            </a:r>
            <a:r>
              <a:rPr lang="ru-RU" sz="2400" dirty="0" err="1"/>
              <a:t>Лужского</a:t>
            </a:r>
            <a:r>
              <a:rPr lang="ru-RU" sz="2400" dirty="0"/>
              <a:t> района, доступная для актуализации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Серия информационных и учебных материалов</a:t>
            </a:r>
            <a:endParaRPr lang="ru-RU" sz="2400" dirty="0"/>
          </a:p>
          <a:p>
            <a:pPr lv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35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Ожидаемые основные продукты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Модельные объекты защиты водной среды от поступления питательных веществ на территориях пилотных сельскохозяйственных предприятий и ферм; </a:t>
            </a:r>
          </a:p>
          <a:p>
            <a:pPr lvl="0"/>
            <a:r>
              <a:rPr lang="ru-RU" sz="2000" dirty="0"/>
              <a:t>Новые и обновленные регламенты по обращению с навозом и балансы питательных веществ в пяти сельскохозяйственных предприятий;</a:t>
            </a:r>
          </a:p>
          <a:p>
            <a:pPr lvl="0"/>
            <a:r>
              <a:rPr lang="ru-RU" sz="2000" dirty="0"/>
              <a:t>Модельный объект: образовательно-досуговое общественное пространство в дер. </a:t>
            </a:r>
            <a:r>
              <a:rPr lang="ru-RU" sz="2000" dirty="0" err="1"/>
              <a:t>Жельцы</a:t>
            </a:r>
            <a:r>
              <a:rPr lang="ru-RU" sz="2000" dirty="0"/>
              <a:t> (реализация предложений проекта «ЛУГА-БАЛТ 1»);</a:t>
            </a:r>
          </a:p>
          <a:p>
            <a:pPr lvl="0"/>
            <a:r>
              <a:rPr lang="ru-RU" sz="2000" dirty="0"/>
              <a:t>Осенний экологический фестиваль «Чистые воды» – ежегодное объединяющее событие.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73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DSCN18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35188" y="476250"/>
            <a:ext cx="7848600" cy="641350"/>
          </a:xfrm>
          <a:prstGeom prst="rect">
            <a:avLst/>
          </a:prstGeom>
          <a:solidFill>
            <a:srgbClr val="E2DE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/>
                </a:solidFill>
                <a:latin typeface="Arial" charset="0"/>
              </a:rPr>
              <a:t>СПАСИБО ЗА ВНИМАНИЕ</a:t>
            </a:r>
            <a:r>
              <a:rPr lang="en-US" sz="3600" b="1" dirty="0">
                <a:solidFill>
                  <a:schemeClr val="accent6"/>
                </a:solidFill>
                <a:latin typeface="Arial" charset="0"/>
              </a:rPr>
              <a:t>!</a:t>
            </a:r>
            <a:endParaRPr lang="ru-RU" sz="3600" b="1" dirty="0">
              <a:solidFill>
                <a:schemeClr val="accent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1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Партнеры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9412"/>
            <a:ext cx="10515600" cy="487755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/>
              <a:t>Муниципальный фонд поддержки развития экономики и предпринимательства </a:t>
            </a:r>
            <a:r>
              <a:rPr lang="ru-RU" sz="2400" dirty="0" err="1"/>
              <a:t>Лужского</a:t>
            </a:r>
            <a:r>
              <a:rPr lang="ru-RU" sz="2400" dirty="0"/>
              <a:t> района – ведущий партнер;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С российской стороны</a:t>
            </a:r>
            <a:r>
              <a:rPr lang="ru-RU" sz="2400" b="1" i="1" dirty="0"/>
              <a:t>:</a:t>
            </a:r>
            <a:endParaRPr lang="ru-RU" sz="2400" dirty="0"/>
          </a:p>
          <a:p>
            <a:pPr lvl="0"/>
            <a:r>
              <a:rPr lang="ru-RU" sz="2400" dirty="0"/>
              <a:t>Институт агроинженерных и экологических проблем сельскохозяйственного производства– филиал Федерального государственного бюджетного научного учреждения «Федеральный Научный </a:t>
            </a:r>
            <a:r>
              <a:rPr lang="ru-RU" sz="2400" dirty="0" err="1"/>
              <a:t>Агроинженерный</a:t>
            </a:r>
            <a:r>
              <a:rPr lang="ru-RU" sz="2400" dirty="0"/>
              <a:t> Центр ВИМ»</a:t>
            </a:r>
          </a:p>
          <a:p>
            <a:pPr lvl="0"/>
            <a:r>
              <a:rPr lang="ru-RU" sz="2400" dirty="0"/>
              <a:t>Межрегиональная общественная организация «Общество содействия устойчивому развитию сельских территорий».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С финской стороны:</a:t>
            </a:r>
            <a:endParaRPr lang="ru-RU" sz="2400" dirty="0">
              <a:solidFill>
                <a:srgbClr val="00B050"/>
              </a:solidFill>
            </a:endParaRPr>
          </a:p>
          <a:p>
            <a:pPr lvl="0"/>
            <a:r>
              <a:rPr lang="ru-RU" sz="2400" dirty="0"/>
              <a:t>Финский институт природных ресурсов;</a:t>
            </a:r>
          </a:p>
          <a:p>
            <a:pPr lvl="0"/>
            <a:r>
              <a:rPr lang="ru-RU" sz="2400" dirty="0"/>
              <a:t>Университет прикладных наук г. </a:t>
            </a:r>
            <a:r>
              <a:rPr lang="ru-RU" sz="2400" dirty="0" err="1"/>
              <a:t>Миккели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Общая цель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Достижение </a:t>
            </a:r>
            <a:r>
              <a:rPr lang="ru-RU" sz="2400" dirty="0"/>
              <a:t>и поддержание чистыми наземных водных объектов и здорового Балтийского  моря, привлечение туристов и новых жителей благоприятной и безопасной окружающей средой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0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Конкретные цели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9412"/>
            <a:ext cx="10515600" cy="4877551"/>
          </a:xfrm>
        </p:spPr>
        <p:txBody>
          <a:bodyPr>
            <a:normAutofit/>
          </a:bodyPr>
          <a:lstStyle/>
          <a:p>
            <a:r>
              <a:rPr lang="ru-RU" sz="2400" dirty="0"/>
              <a:t>1. Развитие экологического сознания и международного взаимодействия целевых групп на пилотных территориях России и Финляндии. </a:t>
            </a:r>
          </a:p>
          <a:p>
            <a:r>
              <a:rPr lang="ru-RU" sz="2400" dirty="0"/>
              <a:t>2. Исследования и использование наилучших доступных технологий для улучшения состояния водотоков водосборного бассейна реки Луга и озера Сайма, путем повышения эффективности очистки сточных вод на сельских территориях, очистки вод от сельского хозяйства, а также очистки ливневых вод и обращения с отходами с помощью различных мер.</a:t>
            </a:r>
          </a:p>
        </p:txBody>
      </p:sp>
    </p:spTree>
    <p:extLst>
      <p:ext uri="{BB962C8B-B14F-4D97-AF65-F5344CB8AC3E}">
        <p14:creationId xmlns:p14="http://schemas.microsoft.com/office/powerpoint/2010/main" val="236130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442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</a:rPr>
              <a:t>Продолжительность проекта</a:t>
            </a:r>
            <a:r>
              <a:rPr lang="ru-RU" sz="2400" b="1" dirty="0"/>
              <a:t>: </a:t>
            </a:r>
            <a:r>
              <a:rPr lang="ru-RU" sz="2400" dirty="0"/>
              <a:t>30 месяцев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Начало осуществления</a:t>
            </a:r>
            <a:r>
              <a:rPr lang="ru-RU" sz="2400" b="1" dirty="0"/>
              <a:t>: </a:t>
            </a:r>
            <a:r>
              <a:rPr lang="ru-RU" sz="2400" dirty="0"/>
              <a:t>1 февраля 2019 </a:t>
            </a:r>
            <a:r>
              <a:rPr lang="ru-RU" sz="2400" dirty="0" smtClean="0"/>
              <a:t>года</a:t>
            </a: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Пилотные </a:t>
            </a:r>
            <a:r>
              <a:rPr lang="ru-RU" sz="2400" b="1" dirty="0">
                <a:solidFill>
                  <a:srgbClr val="00B050"/>
                </a:solidFill>
              </a:rPr>
              <a:t>территории</a:t>
            </a:r>
            <a:r>
              <a:rPr lang="ru-RU" sz="2400" b="1" dirty="0"/>
              <a:t>:</a:t>
            </a:r>
            <a:endParaRPr lang="ru-RU" sz="2400" dirty="0"/>
          </a:p>
          <a:p>
            <a:pPr lvl="0"/>
            <a:r>
              <a:rPr lang="ru-RU" sz="2400" dirty="0"/>
              <a:t>Город Луга</a:t>
            </a:r>
          </a:p>
          <a:p>
            <a:pPr lvl="0"/>
            <a:r>
              <a:rPr lang="ru-RU" sz="2400" dirty="0" err="1"/>
              <a:t>Толмачевское</a:t>
            </a:r>
            <a:r>
              <a:rPr lang="ru-RU" sz="2400" dirty="0"/>
              <a:t> городское поселение (</a:t>
            </a:r>
            <a:r>
              <a:rPr lang="ru-RU" sz="2400" dirty="0" err="1"/>
              <a:t>Лужский</a:t>
            </a:r>
            <a:r>
              <a:rPr lang="ru-RU" sz="2400" dirty="0"/>
              <a:t> район)</a:t>
            </a:r>
          </a:p>
          <a:p>
            <a:pPr lvl="0"/>
            <a:r>
              <a:rPr lang="ru-RU" sz="2400" dirty="0"/>
              <a:t>Дзержинское сельское поселение (</a:t>
            </a:r>
            <a:r>
              <a:rPr lang="ru-RU" sz="2400" dirty="0" err="1"/>
              <a:t>Лужский</a:t>
            </a:r>
            <a:r>
              <a:rPr lang="ru-RU" sz="2400" dirty="0"/>
              <a:t> район)</a:t>
            </a:r>
          </a:p>
          <a:p>
            <a:pPr lvl="0"/>
            <a:r>
              <a:rPr lang="ru-RU" sz="2400" dirty="0" err="1"/>
              <a:t>Осьминское</a:t>
            </a:r>
            <a:r>
              <a:rPr lang="ru-RU" sz="2400" dirty="0"/>
              <a:t> сельское поселение (</a:t>
            </a:r>
            <a:r>
              <a:rPr lang="ru-RU" sz="2400" dirty="0" err="1"/>
              <a:t>Лужский</a:t>
            </a:r>
            <a:r>
              <a:rPr lang="ru-RU" sz="2400" dirty="0"/>
              <a:t> район)</a:t>
            </a:r>
          </a:p>
          <a:p>
            <a:pPr lvl="0"/>
            <a:r>
              <a:rPr lang="ru-RU" sz="2400" dirty="0"/>
              <a:t>Область Южное </a:t>
            </a:r>
            <a:r>
              <a:rPr lang="ru-RU" sz="2400" dirty="0" err="1"/>
              <a:t>Саво</a:t>
            </a:r>
            <a:r>
              <a:rPr lang="ru-RU" sz="2400" dirty="0"/>
              <a:t> (Финляндия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97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Paul\Pictures\ожево март\DSC_0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513" y="-1252538"/>
            <a:ext cx="14044613" cy="936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12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Целевые группы: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0359"/>
            <a:ext cx="8596668" cy="4381004"/>
          </a:xfrm>
        </p:spPr>
        <p:txBody>
          <a:bodyPr/>
          <a:lstStyle/>
          <a:p>
            <a:pPr lvl="0"/>
            <a:r>
              <a:rPr lang="ru-RU" dirty="0"/>
              <a:t>Преподаватели и учащиеся образовательных учреждения пилотных территорий (школы, лицеи, колледжи)</a:t>
            </a:r>
          </a:p>
          <a:p>
            <a:pPr lvl="0"/>
            <a:r>
              <a:rPr lang="ru-RU" dirty="0" err="1"/>
              <a:t>Агропроизводители</a:t>
            </a:r>
            <a:r>
              <a:rPr lang="ru-RU" dirty="0"/>
              <a:t>: специалисты и работники сельскохозяйственных предприятий, фермеры, владельцы приусадебных участков</a:t>
            </a:r>
          </a:p>
          <a:p>
            <a:pPr lvl="0"/>
            <a:r>
              <a:rPr lang="ru-RU" dirty="0"/>
              <a:t>Представители малого и среднего бизнеса пилотных территорий</a:t>
            </a:r>
          </a:p>
          <a:p>
            <a:pPr lvl="0"/>
            <a:r>
              <a:rPr lang="ru-RU" dirty="0"/>
              <a:t>Сотрудники муниципальных администраций пилотных территорий</a:t>
            </a:r>
          </a:p>
          <a:p>
            <a:pPr lvl="0"/>
            <a:r>
              <a:rPr lang="ru-RU" dirty="0"/>
              <a:t>Сотрудники и аспиранты научных и образовательных учреждений России и Финляндии, работающие в области экологии и сельского хозяйства</a:t>
            </a:r>
          </a:p>
          <a:p>
            <a:pPr lvl="0"/>
            <a:r>
              <a:rPr lang="ru-RU" dirty="0"/>
              <a:t>Члены общественных организаций пилотных территорий</a:t>
            </a:r>
          </a:p>
          <a:p>
            <a:pPr lvl="0"/>
            <a:r>
              <a:rPr lang="ru-RU" dirty="0"/>
              <a:t>Население и туристы пилотных территорий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11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12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Р. П. 2. Экологическое знание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9727"/>
            <a:ext cx="8596668" cy="4621636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err="1"/>
              <a:t>Лужский</a:t>
            </a:r>
            <a:r>
              <a:rPr lang="ru-RU" dirty="0"/>
              <a:t> общественный экологический информационно-образовательный центр;</a:t>
            </a:r>
          </a:p>
          <a:p>
            <a:r>
              <a:rPr lang="ru-RU" dirty="0" smtClean="0"/>
              <a:t>2.База </a:t>
            </a:r>
            <a:r>
              <a:rPr lang="ru-RU" dirty="0"/>
              <a:t>Данных </a:t>
            </a:r>
            <a:r>
              <a:rPr lang="ru-RU" dirty="0" smtClean="0"/>
              <a:t>экологической информации по </a:t>
            </a:r>
            <a:r>
              <a:rPr lang="ru-RU" dirty="0" err="1" smtClean="0"/>
              <a:t>Лужскому</a:t>
            </a:r>
            <a:r>
              <a:rPr lang="ru-RU" dirty="0" smtClean="0"/>
              <a:t> району;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/>
              <a:t>Комплекс экологических учебных материалов и наглядной информации;</a:t>
            </a:r>
          </a:p>
          <a:p>
            <a:r>
              <a:rPr lang="ru-RU" dirty="0" smtClean="0"/>
              <a:t>4.  </a:t>
            </a:r>
            <a:r>
              <a:rPr lang="ru-RU" dirty="0"/>
              <a:t>Экологическое просвещение целевых групп</a:t>
            </a:r>
          </a:p>
          <a:p>
            <a:r>
              <a:rPr lang="ru-RU" dirty="0" smtClean="0"/>
              <a:t>5. </a:t>
            </a:r>
            <a:r>
              <a:rPr lang="ru-RU" dirty="0"/>
              <a:t>Развитие молодежного экологического движения</a:t>
            </a:r>
          </a:p>
          <a:p>
            <a:r>
              <a:rPr lang="ru-RU" dirty="0" smtClean="0"/>
              <a:t>6. </a:t>
            </a:r>
            <a:r>
              <a:rPr lang="ru-RU" dirty="0"/>
              <a:t>Экологический фестиваль “чистые воды”</a:t>
            </a:r>
          </a:p>
          <a:p>
            <a:r>
              <a:rPr lang="ru-RU" dirty="0" smtClean="0"/>
              <a:t>7.Знакомство </a:t>
            </a:r>
            <a:r>
              <a:rPr lang="ru-RU" dirty="0"/>
              <a:t>финских исследователей и специалистов с российскими инновационными технологиями очистки сточных вод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61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Р.П. 3. Окружающая среда и технологии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5663"/>
            <a:ext cx="8596668" cy="4645699"/>
          </a:xfrm>
        </p:spPr>
        <p:txBody>
          <a:bodyPr/>
          <a:lstStyle/>
          <a:p>
            <a:r>
              <a:rPr lang="ru-RU" dirty="0"/>
              <a:t>8</a:t>
            </a:r>
            <a:r>
              <a:rPr lang="ru-RU" sz="2400" dirty="0"/>
              <a:t>. Мониторинг качества воды</a:t>
            </a:r>
          </a:p>
          <a:p>
            <a:r>
              <a:rPr lang="ru-RU" sz="2400" dirty="0"/>
              <a:t>9.  Оценка </a:t>
            </a:r>
            <a:r>
              <a:rPr lang="ru-RU" sz="2400" dirty="0" smtClean="0"/>
              <a:t>сока </a:t>
            </a:r>
            <a:r>
              <a:rPr lang="ru-RU" sz="2400" dirty="0"/>
              <a:t>питательных веществ </a:t>
            </a:r>
            <a:r>
              <a:rPr lang="ru-RU" sz="2400" dirty="0" smtClean="0"/>
              <a:t>с наземных источников в </a:t>
            </a:r>
            <a:r>
              <a:rPr lang="ru-RU" sz="2400" dirty="0"/>
              <a:t>водные объекты</a:t>
            </a:r>
          </a:p>
          <a:p>
            <a:r>
              <a:rPr lang="ru-RU" sz="2400" dirty="0"/>
              <a:t> 10. НДТ,  связанные с защитой воды</a:t>
            </a:r>
          </a:p>
          <a:p>
            <a:r>
              <a:rPr lang="ru-RU" sz="2400" dirty="0"/>
              <a:t>11. </a:t>
            </a:r>
            <a:r>
              <a:rPr lang="ru-RU" sz="2400" dirty="0" smtClean="0"/>
              <a:t>Селективный сбор бытовых отходов </a:t>
            </a:r>
            <a:r>
              <a:rPr lang="ru-RU" sz="2400" dirty="0"/>
              <a:t>и </a:t>
            </a:r>
            <a:r>
              <a:rPr lang="ru-RU" sz="2400" dirty="0" smtClean="0"/>
              <a:t>экологически безопасное обращение со сточными водами</a:t>
            </a:r>
          </a:p>
          <a:p>
            <a:r>
              <a:rPr lang="ru-RU" sz="2400" dirty="0" smtClean="0"/>
              <a:t>12</a:t>
            </a:r>
            <a:r>
              <a:rPr lang="ru-RU" sz="2400" dirty="0"/>
              <a:t>. Развитие прибрежных зон отдыха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971310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639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,  Проект 1701022-KS1031:  «Благополучная окружающая среда и чистые водные пути в голубое Балтийское море» - ЛУГА-БАЛТ 2</vt:lpstr>
      <vt:lpstr>Партнеры: </vt:lpstr>
      <vt:lpstr>Общая цель проекта</vt:lpstr>
      <vt:lpstr>Конкретные цели проекта: </vt:lpstr>
      <vt:lpstr>Презентация PowerPoint</vt:lpstr>
      <vt:lpstr>Презентация PowerPoint</vt:lpstr>
      <vt:lpstr>Целевые группы: </vt:lpstr>
      <vt:lpstr>Р. П. 2. Экологическое знание </vt:lpstr>
      <vt:lpstr>Р.П. 3. Окружающая среда и технологии  </vt:lpstr>
      <vt:lpstr>Ожидаемые результаты </vt:lpstr>
      <vt:lpstr> Ожидаемые основные продукты </vt:lpstr>
      <vt:lpstr>Ожидаемые основные продукты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  Проект 1701022-KS1031:  «Благополучная окружающая среда и чистые водные пути в голубое Балтийское море» - ЛУГА-БАЛТ 2</dc:title>
  <dc:creator>Владислав Минин</dc:creator>
  <cp:lastModifiedBy>Владислав Минин</cp:lastModifiedBy>
  <cp:revision>7</cp:revision>
  <dcterms:created xsi:type="dcterms:W3CDTF">2019-03-13T17:41:45Z</dcterms:created>
  <dcterms:modified xsi:type="dcterms:W3CDTF">2019-03-13T18:13:34Z</dcterms:modified>
</cp:coreProperties>
</file>